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74" r:id="rId4"/>
    <p:sldId id="261" r:id="rId5"/>
    <p:sldId id="262" r:id="rId6"/>
    <p:sldId id="263" r:id="rId7"/>
    <p:sldId id="266" r:id="rId8"/>
    <p:sldId id="267" r:id="rId9"/>
    <p:sldId id="270" r:id="rId10"/>
    <p:sldId id="273" r:id="rId11"/>
    <p:sldId id="271" r:id="rId12"/>
    <p:sldId id="272" r:id="rId13"/>
    <p:sldId id="260" r:id="rId14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89228" autoAdjust="0"/>
  </p:normalViewPr>
  <p:slideViewPr>
    <p:cSldViewPr snapToGrid="0">
      <p:cViewPr>
        <p:scale>
          <a:sx n="80" d="100"/>
          <a:sy n="80" d="100"/>
        </p:scale>
        <p:origin x="-216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10" d="100"/>
          <a:sy n="110" d="100"/>
        </p:scale>
        <p:origin x="-546" y="-72"/>
      </p:cViewPr>
      <p:guideLst>
        <p:guide orient="horz" pos="2909"/>
        <p:guide pos="2208"/>
      </p:guideLst>
    </p:cSldViewPr>
  </p:notes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878EC-5A1A-4701-8ED1-619B30D1E1B7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9218F4-C913-4633-B38B-4E086921E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03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DEB8C-6E73-4B5D-8D0E-BB805E25FAFF}" type="datetimeFigureOut">
              <a:rPr lang="en-CA" smtClean="0"/>
              <a:pPr/>
              <a:t>04/11/2015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056C7-94C5-499F-800D-F9DD56FCAF52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6731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056C7-94C5-499F-800D-F9DD56FCAF52}" type="slidenum">
              <a:rPr lang="en-CA" smtClean="0"/>
              <a:pPr/>
              <a:t>1</a:t>
            </a:fld>
            <a:endParaRPr lang="en-C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8640960" cy="1393304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accent1">
                    <a:lumMod val="75000"/>
                  </a:schemeClr>
                </a:solidFill>
                <a:latin typeface="Albertus Extra 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526160"/>
            <a:ext cx="7267128" cy="622920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/>
                </a:solidFill>
                <a:latin typeface="Albertus Extra Bol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36512" y="0"/>
            <a:ext cx="9180512" cy="1664804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4316" y="1664804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13822"/>
            <a:ext cx="1008112" cy="483529"/>
          </a:xfrm>
          <a:prstGeom prst="rect">
            <a:avLst/>
          </a:prstGeom>
          <a:noFill/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2" y="524014"/>
            <a:ext cx="3792013" cy="1140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670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70609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803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038600" cy="478539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478539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11/4/2015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70609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743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60848"/>
            <a:ext cx="4040188" cy="406531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60848"/>
            <a:ext cx="4041775" cy="406531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11/4/2015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70609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8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11/4/2015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70609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35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646040"/>
            <a:ext cx="8229600" cy="1143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850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800"/>
            <a:ext cx="3008313" cy="6700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96752"/>
            <a:ext cx="5111750" cy="49294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16832"/>
            <a:ext cx="3008313" cy="4209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11/4/2015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457200" y="130622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613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96751"/>
            <a:ext cx="5486400" cy="3530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11/4/2015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731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DB899-A4C4-4C39-9B0F-DF3F8E203246}" type="datetimeFigureOut">
              <a:rPr lang="en-US" smtClean="0"/>
              <a:pPr/>
              <a:t>11/4/2015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53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SzPct val="83000"/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18048"/>
            <a:ext cx="9108504" cy="936104"/>
          </a:xfrm>
        </p:spPr>
        <p:txBody>
          <a:bodyPr/>
          <a:lstStyle/>
          <a:p>
            <a:pPr algn="ctr"/>
            <a:r>
              <a:rPr lang="en-CA" dirty="0" smtClean="0"/>
              <a:t>Scheduling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526160"/>
            <a:ext cx="9144000" cy="622920"/>
          </a:xfrm>
        </p:spPr>
        <p:txBody>
          <a:bodyPr>
            <a:normAutofit/>
          </a:bodyPr>
          <a:lstStyle/>
          <a:p>
            <a:pPr algn="ctr"/>
            <a:r>
              <a:rPr lang="en-CA" sz="2800" dirty="0" smtClean="0">
                <a:solidFill>
                  <a:schemeClr val="accent2"/>
                </a:solidFill>
              </a:rPr>
              <a:t>Terminology and Concepts</a:t>
            </a:r>
            <a:endParaRPr lang="en-US" sz="28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74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5300" dirty="0" smtClean="0"/>
              <a:t>Concepts</a:t>
            </a:r>
            <a:r>
              <a:rPr lang="en-CA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CA" sz="2800" b="1" dirty="0"/>
              <a:t>Scheduling attributes </a:t>
            </a:r>
            <a:r>
              <a:rPr lang="en-CA" sz="2800" dirty="0"/>
              <a:t>– setting of staff, courses, students and rooms that are used by the Build and Load engines</a:t>
            </a:r>
          </a:p>
          <a:p>
            <a:pPr>
              <a:spcBef>
                <a:spcPts val="1200"/>
              </a:spcBef>
            </a:pPr>
            <a:r>
              <a:rPr lang="en-CA" sz="2800" b="1" dirty="0"/>
              <a:t>House</a:t>
            </a:r>
            <a:r>
              <a:rPr lang="en-CA" sz="2800" dirty="0"/>
              <a:t>, </a:t>
            </a:r>
            <a:r>
              <a:rPr lang="en-CA" sz="2800" b="1" dirty="0" smtClean="0"/>
              <a:t>Team</a:t>
            </a:r>
            <a:r>
              <a:rPr lang="en-CA" sz="2800" dirty="0" smtClean="0"/>
              <a:t>, </a:t>
            </a:r>
            <a:r>
              <a:rPr lang="en-CA" sz="2800" b="1" dirty="0" smtClean="0"/>
              <a:t>Platoon</a:t>
            </a:r>
            <a:r>
              <a:rPr lang="en-CA" sz="2800" dirty="0" smtClean="0"/>
              <a:t> </a:t>
            </a:r>
            <a:r>
              <a:rPr lang="en-CA" sz="2800" dirty="0"/>
              <a:t>and </a:t>
            </a:r>
            <a:r>
              <a:rPr lang="en-CA" sz="2800" b="1" dirty="0" smtClean="0"/>
              <a:t>Section </a:t>
            </a:r>
            <a:r>
              <a:rPr lang="en-CA" sz="2800" b="1" dirty="0"/>
              <a:t>type </a:t>
            </a:r>
            <a:r>
              <a:rPr lang="en-CA" sz="2800" dirty="0"/>
              <a:t>– all different ways of grouping students together</a:t>
            </a:r>
            <a:r>
              <a:rPr lang="en-CA" sz="2800" dirty="0" smtClean="0"/>
              <a:t>.</a:t>
            </a:r>
          </a:p>
          <a:p>
            <a:pPr lvl="1">
              <a:spcBef>
                <a:spcPts val="1200"/>
              </a:spcBef>
            </a:pPr>
            <a:r>
              <a:rPr lang="en-CA" sz="2000" i="1" dirty="0"/>
              <a:t>In </a:t>
            </a:r>
            <a:r>
              <a:rPr lang="en-CA" sz="2000" i="1" dirty="0" err="1"/>
              <a:t>BCeSIS</a:t>
            </a:r>
            <a:r>
              <a:rPr lang="en-CA" sz="2000" i="1" dirty="0"/>
              <a:t> this </a:t>
            </a:r>
            <a:r>
              <a:rPr lang="en-CA" sz="2000" i="1" dirty="0" smtClean="0"/>
              <a:t>is similar to Exploding courses, where schools want to keep cohort groups of students together, as they take multiple courses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398978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5300" dirty="0" smtClean="0"/>
              <a:t>Concepts</a:t>
            </a:r>
            <a:r>
              <a:rPr lang="en-CA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endParaRPr lang="en-CA" sz="2400" dirty="0" smtClean="0"/>
          </a:p>
          <a:p>
            <a:pPr>
              <a:spcBef>
                <a:spcPts val="1200"/>
              </a:spcBef>
            </a:pPr>
            <a:r>
              <a:rPr lang="en-CA" sz="2400" b="1" dirty="0" smtClean="0"/>
              <a:t>Rules</a:t>
            </a:r>
            <a:r>
              <a:rPr lang="en-CA" sz="2400" dirty="0" smtClean="0"/>
              <a:t> are</a:t>
            </a:r>
            <a:r>
              <a:rPr lang="en-US" sz="2400" dirty="0" smtClean="0"/>
              <a:t> used to alert the system </a:t>
            </a:r>
            <a:r>
              <a:rPr lang="en-US" sz="2400" dirty="0"/>
              <a:t>to any constraints it must follow when building your master </a:t>
            </a:r>
            <a:r>
              <a:rPr lang="en-US" sz="2400" dirty="0" smtClean="0"/>
              <a:t>schedule. 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/>
              <a:t>	</a:t>
            </a:r>
            <a:r>
              <a:rPr lang="en-US" sz="2000" dirty="0" smtClean="0"/>
              <a:t>E.g. A school may want to ensure Full Year courses are ‘backed’ 	appropriately so that </a:t>
            </a:r>
            <a:r>
              <a:rPr lang="en-US" sz="2000" b="1" dirty="0" smtClean="0"/>
              <a:t>Section 01 </a:t>
            </a:r>
            <a:r>
              <a:rPr lang="en-US" sz="2000" dirty="0" smtClean="0"/>
              <a:t>of </a:t>
            </a:r>
            <a:r>
              <a:rPr lang="en-US" sz="2000" b="1" dirty="0" smtClean="0"/>
              <a:t>Math 10 </a:t>
            </a:r>
            <a:r>
              <a:rPr lang="en-US" sz="2000" dirty="0" smtClean="0"/>
              <a:t>is on </a:t>
            </a:r>
            <a:r>
              <a:rPr lang="en-US" sz="2000" b="1" dirty="0" smtClean="0"/>
              <a:t>Day 1 Period 1 </a:t>
            </a:r>
            <a:r>
              <a:rPr lang="en-US" sz="2000" dirty="0" smtClean="0"/>
              <a:t>	and </a:t>
            </a:r>
            <a:r>
              <a:rPr lang="en-US" sz="2000" b="1" dirty="0" smtClean="0"/>
              <a:t>Section 01 </a:t>
            </a:r>
            <a:r>
              <a:rPr lang="en-US" sz="2000" dirty="0" smtClean="0"/>
              <a:t>of </a:t>
            </a:r>
            <a:r>
              <a:rPr lang="en-US" sz="2000" b="1" dirty="0" smtClean="0"/>
              <a:t>PE 10 </a:t>
            </a:r>
            <a:r>
              <a:rPr lang="en-US" sz="2000" dirty="0" smtClean="0"/>
              <a:t>is on </a:t>
            </a:r>
            <a:r>
              <a:rPr lang="en-US" sz="2000" b="1" dirty="0" smtClean="0"/>
              <a:t>Day 2 Period 1</a:t>
            </a:r>
            <a:r>
              <a:rPr lang="en-US" sz="2000" dirty="0" smtClean="0"/>
              <a:t>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CA" sz="2000" dirty="0"/>
              <a:t>	</a:t>
            </a:r>
            <a:r>
              <a:rPr lang="en-CA" sz="2000" dirty="0" smtClean="0"/>
              <a:t>Another rule may be created for elective wheels, where 	students must stay together as a cohort group while they complete 	4 courses.</a:t>
            </a:r>
          </a:p>
          <a:p>
            <a:pPr marL="742950" lvl="2" indent="-342900">
              <a:spcBef>
                <a:spcPts val="1200"/>
              </a:spcBef>
            </a:pPr>
            <a:r>
              <a:rPr lang="en-CA" sz="1600" i="1" dirty="0"/>
              <a:t>In </a:t>
            </a:r>
            <a:r>
              <a:rPr lang="en-CA" sz="1600" i="1" dirty="0" err="1"/>
              <a:t>BCeSIS</a:t>
            </a:r>
            <a:r>
              <a:rPr lang="en-CA" sz="1600" i="1" dirty="0"/>
              <a:t> </a:t>
            </a:r>
            <a:r>
              <a:rPr lang="en-CA" sz="1600" i="1" dirty="0" smtClean="0"/>
              <a:t>Constraints were manually scheduled to ensure the timetable was built as desired</a:t>
            </a:r>
            <a:r>
              <a:rPr lang="en-US" sz="1600" i="1" dirty="0" smtClean="0"/>
              <a:t>.</a:t>
            </a:r>
            <a:r>
              <a:rPr lang="en-CA" sz="1600" i="1" dirty="0" smtClean="0"/>
              <a:t>  </a:t>
            </a:r>
            <a:endParaRPr lang="en-CA" sz="1600" i="1" dirty="0"/>
          </a:p>
          <a:p>
            <a:pPr marL="0" indent="0">
              <a:spcBef>
                <a:spcPts val="1200"/>
              </a:spcBef>
              <a:buNone/>
            </a:pPr>
            <a:endParaRPr lang="en-CA" sz="2400" dirty="0" smtClean="0"/>
          </a:p>
        </p:txBody>
      </p:sp>
    </p:spTree>
    <p:extLst>
      <p:ext uri="{BB962C8B-B14F-4D97-AF65-F5344CB8AC3E}">
        <p14:creationId xmlns:p14="http://schemas.microsoft.com/office/powerpoint/2010/main" val="459644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5300" dirty="0" smtClean="0"/>
              <a:t>Concepts</a:t>
            </a:r>
            <a:r>
              <a:rPr lang="en-CA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CA" sz="2800" b="1" dirty="0"/>
              <a:t>Build</a:t>
            </a:r>
            <a:r>
              <a:rPr lang="en-CA" sz="2800" dirty="0"/>
              <a:t> is the process of placing course sections in a Term, Period &amp; </a:t>
            </a:r>
            <a:r>
              <a:rPr lang="en-CA" sz="2800" dirty="0" smtClean="0"/>
              <a:t>Day and a Room.</a:t>
            </a:r>
            <a:endParaRPr lang="en-US" sz="2800" dirty="0"/>
          </a:p>
          <a:p>
            <a:pPr marL="742950" lvl="2" indent="-342900">
              <a:spcBef>
                <a:spcPts val="1200"/>
              </a:spcBef>
            </a:pPr>
            <a:r>
              <a:rPr lang="en-CA" sz="2000" i="1" dirty="0"/>
              <a:t>In BCeSIS this is </a:t>
            </a:r>
            <a:r>
              <a:rPr lang="en-CA" sz="2000" i="1" dirty="0" smtClean="0"/>
              <a:t>similar: </a:t>
            </a:r>
            <a:r>
              <a:rPr lang="en-CA" sz="2000" dirty="0"/>
              <a:t>Schedule Remaining Sections</a:t>
            </a:r>
            <a:r>
              <a:rPr lang="en-US" sz="2000" dirty="0"/>
              <a:t>.</a:t>
            </a:r>
            <a:endParaRPr lang="en-CA" sz="2000" i="1" dirty="0"/>
          </a:p>
          <a:p>
            <a:pPr marL="342900" lvl="1" indent="-342900">
              <a:spcBef>
                <a:spcPts val="1200"/>
              </a:spcBef>
              <a:buSzTx/>
              <a:buFont typeface="Arial" panose="020B0604020202020204" pitchFamily="34" charset="0"/>
              <a:buChar char="•"/>
            </a:pPr>
            <a:r>
              <a:rPr lang="en-CA" b="1" dirty="0"/>
              <a:t>Load</a:t>
            </a:r>
            <a:r>
              <a:rPr lang="en-CA" dirty="0"/>
              <a:t> is the process of placing students into course sections. </a:t>
            </a:r>
            <a:endParaRPr lang="en-CA" dirty="0" smtClean="0"/>
          </a:p>
          <a:p>
            <a:pPr marL="742950" lvl="2" indent="-342900">
              <a:spcBef>
                <a:spcPts val="1200"/>
              </a:spcBef>
              <a:buSzTx/>
            </a:pPr>
            <a:r>
              <a:rPr lang="en-CA" sz="2000" i="1" dirty="0"/>
              <a:t>In BCeSIS this is the same process as Mass Simulate.</a:t>
            </a:r>
          </a:p>
          <a:p>
            <a:pPr marL="342900" lvl="1" indent="-342900">
              <a:spcBef>
                <a:spcPts val="1200"/>
              </a:spcBef>
              <a:buSzTx/>
              <a:buFont typeface="Arial" panose="020B0604020202020204" pitchFamily="34" charset="0"/>
              <a:buChar char="•"/>
            </a:pPr>
            <a:r>
              <a:rPr lang="en-CA" dirty="0" smtClean="0"/>
              <a:t>A </a:t>
            </a:r>
            <a:r>
              <a:rPr lang="en-CA" dirty="0"/>
              <a:t>difference with </a:t>
            </a:r>
            <a:r>
              <a:rPr lang="en-CA" dirty="0" err="1"/>
              <a:t>MyEd</a:t>
            </a:r>
            <a:r>
              <a:rPr lang="en-CA" dirty="0"/>
              <a:t> is that students are </a:t>
            </a:r>
            <a:r>
              <a:rPr lang="en-CA" i="1" dirty="0"/>
              <a:t>Loaded </a:t>
            </a:r>
            <a:r>
              <a:rPr lang="en-CA" dirty="0"/>
              <a:t>into each Scenario.  This provides a greater degree of flexibility in </a:t>
            </a:r>
            <a:r>
              <a:rPr lang="en-CA" dirty="0" smtClean="0"/>
              <a:t>that, </a:t>
            </a:r>
            <a:r>
              <a:rPr lang="en-CA" dirty="0"/>
              <a:t>there are less iterations of having to re-load students after minor tweaks to the </a:t>
            </a:r>
            <a:r>
              <a:rPr lang="en-CA" dirty="0" smtClean="0"/>
              <a:t>timetable.</a:t>
            </a:r>
            <a:endParaRPr lang="en-CA" dirty="0"/>
          </a:p>
          <a:p>
            <a:pPr marL="0" indent="0">
              <a:spcBef>
                <a:spcPts val="1200"/>
              </a:spcBef>
              <a:buNone/>
            </a:pPr>
            <a:endParaRPr lang="en-CA" sz="2400" dirty="0" smtClean="0"/>
          </a:p>
        </p:txBody>
      </p:sp>
    </p:spTree>
    <p:extLst>
      <p:ext uri="{BB962C8B-B14F-4D97-AF65-F5344CB8AC3E}">
        <p14:creationId xmlns:p14="http://schemas.microsoft.com/office/powerpoint/2010/main" val="454015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Questions and Answers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8" y="1881188"/>
            <a:ext cx="3095625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54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5300" dirty="0" smtClean="0"/>
              <a:t>Objective</a:t>
            </a:r>
            <a:r>
              <a:rPr lang="en-CA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CA" dirty="0"/>
              <a:t>Outline the training strategy for Scheduling in </a:t>
            </a:r>
            <a:r>
              <a:rPr lang="en-CA" dirty="0" err="1"/>
              <a:t>MyEdBC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CA" dirty="0" smtClean="0"/>
              <a:t>Introduce </a:t>
            </a:r>
            <a:r>
              <a:rPr lang="en-CA" dirty="0"/>
              <a:t>the Build </a:t>
            </a:r>
            <a:r>
              <a:rPr lang="en-CA" dirty="0" smtClean="0"/>
              <a:t>view and the layout</a:t>
            </a:r>
          </a:p>
          <a:p>
            <a:pPr>
              <a:spcBef>
                <a:spcPts val="1200"/>
              </a:spcBef>
            </a:pPr>
            <a:r>
              <a:rPr lang="en-CA" dirty="0" smtClean="0"/>
              <a:t>Provide an overview of new terminology and concepts in MyEdBC</a:t>
            </a:r>
          </a:p>
          <a:p>
            <a:pPr>
              <a:spcBef>
                <a:spcPts val="1200"/>
              </a:spcBef>
            </a:pPr>
            <a:r>
              <a:rPr lang="en-CA" dirty="0" smtClean="0"/>
              <a:t>Provide a bridge to existing functionality users are familiar with in BCeSIS</a:t>
            </a:r>
          </a:p>
          <a:p>
            <a:pPr>
              <a:spcBef>
                <a:spcPts val="1200"/>
              </a:spcBef>
            </a:pPr>
            <a:r>
              <a:rPr lang="en-CA" dirty="0" smtClean="0"/>
              <a:t>Walk through scheduling a school from start to finish</a:t>
            </a:r>
          </a:p>
        </p:txBody>
      </p:sp>
    </p:spTree>
    <p:extLst>
      <p:ext uri="{BB962C8B-B14F-4D97-AF65-F5344CB8AC3E}">
        <p14:creationId xmlns:p14="http://schemas.microsoft.com/office/powerpoint/2010/main" val="2951985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Training Strategy </a:t>
            </a:r>
            <a:r>
              <a:rPr lang="en-CA" dirty="0"/>
              <a:t>for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en-CA" sz="2800" dirty="0" smtClean="0"/>
              <a:t>Training will be delivered in 10 Modules.</a:t>
            </a:r>
          </a:p>
          <a:p>
            <a:pPr>
              <a:spcBef>
                <a:spcPts val="1200"/>
              </a:spcBef>
            </a:pPr>
            <a:r>
              <a:rPr lang="en-CA" sz="2800" dirty="0" smtClean="0"/>
              <a:t>Each Module will be comprised of 3 components:</a:t>
            </a:r>
          </a:p>
          <a:p>
            <a:pPr lvl="1">
              <a:spcBef>
                <a:spcPts val="1200"/>
              </a:spcBef>
            </a:pPr>
            <a:r>
              <a:rPr lang="en-CA" sz="2400" b="1" i="1" dirty="0" smtClean="0"/>
              <a:t>Self-Directed Learning </a:t>
            </a:r>
            <a:r>
              <a:rPr lang="en-CA" sz="2400" dirty="0" smtClean="0"/>
              <a:t>- Required viewing of recordings on each topic within the module;</a:t>
            </a:r>
          </a:p>
          <a:p>
            <a:pPr lvl="1">
              <a:spcBef>
                <a:spcPts val="1200"/>
              </a:spcBef>
            </a:pPr>
            <a:r>
              <a:rPr lang="en-CA" sz="2400" b="1" i="1" dirty="0" smtClean="0"/>
              <a:t>Online LE</a:t>
            </a:r>
            <a:r>
              <a:rPr lang="en-CA" sz="2400" dirty="0" smtClean="0"/>
              <a:t> – Covering the topic with the opportunity for participants to follow along and familiarize themselves with functionality in their own environments (</a:t>
            </a:r>
            <a:r>
              <a:rPr lang="en-CA" sz="2400" dirty="0" err="1" smtClean="0"/>
              <a:t>SDTest</a:t>
            </a:r>
            <a:r>
              <a:rPr lang="en-CA" sz="2400" dirty="0" smtClean="0"/>
              <a:t> or Production);</a:t>
            </a:r>
          </a:p>
          <a:p>
            <a:pPr lvl="1">
              <a:spcBef>
                <a:spcPts val="1200"/>
              </a:spcBef>
            </a:pPr>
            <a:r>
              <a:rPr lang="en-CA" sz="2400" b="1" i="1" dirty="0" smtClean="0"/>
              <a:t>Dedicated Support Sessions </a:t>
            </a:r>
            <a:r>
              <a:rPr lang="en-CA" sz="2400" dirty="0" smtClean="0"/>
              <a:t>– Focused on the module topic covered in the LE where Districts require more assistance (submitted via Pando tickets).</a:t>
            </a:r>
            <a:endParaRPr lang="en-CA" sz="2400" dirty="0"/>
          </a:p>
          <a:p>
            <a:pPr>
              <a:spcBef>
                <a:spcPts val="1200"/>
              </a:spcBef>
            </a:pPr>
            <a:r>
              <a:rPr lang="en-CA" sz="2800" dirty="0"/>
              <a:t>Each module will be </a:t>
            </a:r>
            <a:r>
              <a:rPr lang="en-CA" sz="2800" dirty="0" smtClean="0"/>
              <a:t>delivered </a:t>
            </a:r>
            <a:r>
              <a:rPr lang="en-CA" sz="2800" dirty="0"/>
              <a:t>to coincide with business cycle events. </a:t>
            </a:r>
          </a:p>
        </p:txBody>
      </p:sp>
    </p:spTree>
    <p:extLst>
      <p:ext uri="{BB962C8B-B14F-4D97-AF65-F5344CB8AC3E}">
        <p14:creationId xmlns:p14="http://schemas.microsoft.com/office/powerpoint/2010/main" val="171141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5300" dirty="0"/>
              <a:t>Build </a:t>
            </a:r>
            <a:r>
              <a:rPr lang="en-CA" sz="5300" dirty="0" smtClean="0"/>
              <a:t>view</a:t>
            </a:r>
            <a:r>
              <a:rPr lang="en-CA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CA" sz="2400" dirty="0" smtClean="0"/>
              <a:t>The Build view – What is it?</a:t>
            </a:r>
          </a:p>
          <a:p>
            <a:pPr lvl="1">
              <a:spcBef>
                <a:spcPts val="1200"/>
              </a:spcBef>
            </a:pPr>
            <a:r>
              <a:rPr lang="en-CA" sz="2400" dirty="0" smtClean="0"/>
              <a:t>The view to manage and define parameters of the coming year’s schedule for Students, Staff, Courses and Rooms.</a:t>
            </a:r>
          </a:p>
          <a:p>
            <a:pPr lvl="1">
              <a:spcBef>
                <a:spcPts val="1200"/>
              </a:spcBef>
            </a:pPr>
            <a:r>
              <a:rPr lang="en-CA" sz="2400" dirty="0" smtClean="0"/>
              <a:t>The Build view contains the components of Students’ </a:t>
            </a:r>
            <a:r>
              <a:rPr lang="en-CA" sz="2400" dirty="0"/>
              <a:t>Course </a:t>
            </a:r>
            <a:r>
              <a:rPr lang="en-CA" sz="2400" dirty="0" smtClean="0"/>
              <a:t>Requests, Staff Maintenance, Course Maintenance and Rooms – that are currently handled within the core of BCeSIS</a:t>
            </a:r>
          </a:p>
          <a:p>
            <a:pPr marL="457200" lvl="1" indent="0" algn="ctr">
              <a:spcBef>
                <a:spcPts val="1200"/>
              </a:spcBef>
              <a:buNone/>
            </a:pPr>
            <a:r>
              <a:rPr lang="en-CA" sz="2400" b="1" dirty="0" smtClean="0">
                <a:solidFill>
                  <a:srgbClr val="FF0000"/>
                </a:solidFill>
              </a:rPr>
              <a:t>The location of this functionality - all contained in the Build view - is a new concept for Schools</a:t>
            </a:r>
          </a:p>
          <a:p>
            <a:pPr lvl="1">
              <a:spcBef>
                <a:spcPts val="1200"/>
              </a:spcBef>
            </a:pPr>
            <a:r>
              <a:rPr lang="en-CA" sz="2400" dirty="0" smtClean="0"/>
              <a:t>It is also the area in which a school goes through the build process of creating their Master Timetable</a:t>
            </a:r>
          </a:p>
          <a:p>
            <a:pPr marL="457200" lvl="1" indent="0" algn="ctr">
              <a:spcBef>
                <a:spcPts val="1200"/>
              </a:spcBef>
              <a:buNone/>
            </a:pPr>
            <a:r>
              <a:rPr lang="en-CA" sz="2400" b="1" dirty="0">
                <a:solidFill>
                  <a:srgbClr val="FF0000"/>
                </a:solidFill>
              </a:rPr>
              <a:t>Similar to the MTB module within </a:t>
            </a:r>
            <a:r>
              <a:rPr lang="en-CA" sz="2400" b="1" dirty="0" err="1">
                <a:solidFill>
                  <a:srgbClr val="FF0000"/>
                </a:solidFill>
              </a:rPr>
              <a:t>BCeSIS</a:t>
            </a:r>
            <a:endParaRPr lang="en-CA" sz="2400" b="1" dirty="0">
              <a:solidFill>
                <a:srgbClr val="FF0000"/>
              </a:solidFill>
            </a:endParaRPr>
          </a:p>
          <a:p>
            <a:pPr marL="457200" lvl="1" indent="0">
              <a:spcBef>
                <a:spcPts val="1200"/>
              </a:spcBef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59012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20686" y="44624"/>
            <a:ext cx="3103913" cy="1008112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219896" y="44624"/>
            <a:ext cx="2924104" cy="360040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460432" y="585677"/>
            <a:ext cx="683568" cy="338931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0160" y="1052572"/>
            <a:ext cx="813211" cy="664378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067036" y="1055470"/>
            <a:ext cx="770476" cy="661480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691813" y="1059560"/>
            <a:ext cx="704074" cy="657390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362961" y="1069692"/>
            <a:ext cx="704074" cy="647258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837511" y="1047852"/>
            <a:ext cx="567142" cy="669098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397829" y="1061500"/>
            <a:ext cx="696685" cy="655450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080001" y="1061500"/>
            <a:ext cx="611812" cy="655450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393371" y="1061664"/>
            <a:ext cx="969590" cy="655286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25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5300" dirty="0" smtClean="0"/>
              <a:t>Scenario</a:t>
            </a:r>
            <a:r>
              <a:rPr lang="en-CA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en-CA" sz="2400" dirty="0" smtClean="0"/>
              <a:t>Scenarios are different versions of a school’s Master Timetable.</a:t>
            </a:r>
          </a:p>
          <a:p>
            <a:pPr lvl="2">
              <a:spcBef>
                <a:spcPts val="1200"/>
              </a:spcBef>
            </a:pPr>
            <a:r>
              <a:rPr lang="en-CA" sz="2000" i="1" dirty="0" smtClean="0"/>
              <a:t>The BCeSIS equivalent is Versions within MTB</a:t>
            </a:r>
          </a:p>
          <a:p>
            <a:pPr>
              <a:spcBef>
                <a:spcPts val="1200"/>
              </a:spcBef>
            </a:pPr>
            <a:r>
              <a:rPr lang="en-CA" sz="2400" dirty="0" smtClean="0"/>
              <a:t>Multiple scenarios can be created by one or more individuals and more than one person can work on a given scenario as you progress through the build process. </a:t>
            </a:r>
          </a:p>
          <a:p>
            <a:pPr lvl="2">
              <a:spcBef>
                <a:spcPts val="1200"/>
              </a:spcBef>
            </a:pPr>
            <a:r>
              <a:rPr lang="en-CA" sz="2100" i="1" dirty="0" smtClean="0"/>
              <a:t>BCeSIS &gt; only one person working in MTB at a time</a:t>
            </a:r>
          </a:p>
          <a:p>
            <a:pPr>
              <a:spcBef>
                <a:spcPts val="1200"/>
              </a:spcBef>
            </a:pPr>
            <a:r>
              <a:rPr lang="en-CA" sz="2400" dirty="0"/>
              <a:t>Scenario Preferences – What you want</a:t>
            </a:r>
            <a:r>
              <a:rPr lang="en-US" sz="2400" dirty="0"/>
              <a:t> the system to consider when building the schedule within this </a:t>
            </a:r>
            <a:r>
              <a:rPr lang="en-US" sz="2400" dirty="0" smtClean="0"/>
              <a:t>scenario.</a:t>
            </a:r>
            <a:endParaRPr lang="en-CA" sz="2400" dirty="0"/>
          </a:p>
          <a:p>
            <a:pPr>
              <a:spcBef>
                <a:spcPts val="1200"/>
              </a:spcBef>
            </a:pPr>
            <a:r>
              <a:rPr lang="en-CA" sz="2400" dirty="0"/>
              <a:t>Set up the Structure of this scenario including Terms, Days, Periods and Rotations. </a:t>
            </a:r>
            <a:r>
              <a:rPr lang="en-CA" sz="2600" dirty="0" smtClean="0"/>
              <a:t> </a:t>
            </a:r>
          </a:p>
          <a:p>
            <a:pPr lvl="2">
              <a:spcBef>
                <a:spcPts val="1200"/>
              </a:spcBef>
            </a:pPr>
            <a:r>
              <a:rPr lang="en-CA" sz="2000" i="1" dirty="0" err="1"/>
              <a:t>BCeSIS</a:t>
            </a:r>
            <a:r>
              <a:rPr lang="en-CA" sz="2000" i="1" dirty="0"/>
              <a:t> </a:t>
            </a:r>
            <a:r>
              <a:rPr lang="en-CA" sz="2000" i="1" dirty="0" smtClean="0"/>
              <a:t>comparison:</a:t>
            </a:r>
          </a:p>
          <a:p>
            <a:pPr lvl="2">
              <a:spcBef>
                <a:spcPts val="1200"/>
              </a:spcBef>
            </a:pPr>
            <a:r>
              <a:rPr lang="en-CA" sz="2000" i="1" dirty="0" smtClean="0"/>
              <a:t>The # </a:t>
            </a:r>
            <a:r>
              <a:rPr lang="en-CA" sz="2000" i="1" dirty="0"/>
              <a:t>of </a:t>
            </a:r>
            <a:r>
              <a:rPr lang="en-CA" sz="2000" i="1" dirty="0" smtClean="0"/>
              <a:t>Semesters, </a:t>
            </a:r>
            <a:r>
              <a:rPr lang="en-CA" sz="2000" i="1" dirty="0"/>
              <a:t>Terms, </a:t>
            </a:r>
            <a:r>
              <a:rPr lang="en-CA" sz="2000" i="1" dirty="0" smtClean="0"/>
              <a:t>Days, Periods </a:t>
            </a:r>
            <a:r>
              <a:rPr lang="en-CA" sz="2000" i="1" dirty="0"/>
              <a:t>&amp; </a:t>
            </a:r>
            <a:r>
              <a:rPr lang="en-CA" sz="2000" i="1" dirty="0" smtClean="0"/>
              <a:t>Tumble patterns;</a:t>
            </a:r>
          </a:p>
          <a:p>
            <a:pPr lvl="2">
              <a:spcBef>
                <a:spcPts val="1200"/>
              </a:spcBef>
            </a:pPr>
            <a:r>
              <a:rPr lang="en-CA" sz="2000" i="1" dirty="0"/>
              <a:t>School Schedule </a:t>
            </a:r>
            <a:r>
              <a:rPr lang="en-CA" sz="2000" i="1" dirty="0" smtClean="0"/>
              <a:t>- When </a:t>
            </a:r>
            <a:r>
              <a:rPr lang="en-CA" sz="2000" i="1" dirty="0"/>
              <a:t>Semesters and Terms start and end;</a:t>
            </a:r>
          </a:p>
          <a:p>
            <a:pPr lvl="2">
              <a:spcBef>
                <a:spcPts val="1200"/>
              </a:spcBef>
            </a:pPr>
            <a:r>
              <a:rPr lang="en-CA" sz="2000" i="1" dirty="0" smtClean="0"/>
              <a:t>Tumble patterns - how </a:t>
            </a:r>
            <a:r>
              <a:rPr lang="en-CA" sz="2000" i="1" dirty="0"/>
              <a:t>will </a:t>
            </a:r>
            <a:r>
              <a:rPr lang="en-CA" sz="2000" i="1" dirty="0" smtClean="0"/>
              <a:t>the periods rotate.</a:t>
            </a:r>
            <a:endParaRPr lang="en-CA" sz="2000" i="1" dirty="0"/>
          </a:p>
          <a:p>
            <a:pPr marL="457200" lvl="1" indent="0">
              <a:spcBef>
                <a:spcPts val="1200"/>
              </a:spcBef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20922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5300" dirty="0" smtClean="0"/>
              <a:t>Terminology</a:t>
            </a:r>
            <a:r>
              <a:rPr lang="en-CA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CA" sz="2400" dirty="0" smtClean="0"/>
              <a:t>Flat Schedules – Most high schools build a Flat schedule as represented on a scheduling board;</a:t>
            </a:r>
          </a:p>
          <a:p>
            <a:pPr marL="0" indent="0">
              <a:spcBef>
                <a:spcPts val="1200"/>
              </a:spcBef>
              <a:buNone/>
            </a:pPr>
            <a:endParaRPr lang="en-CA" sz="2400" dirty="0" smtClean="0"/>
          </a:p>
          <a:p>
            <a:pPr>
              <a:spcBef>
                <a:spcPts val="1200"/>
              </a:spcBef>
            </a:pPr>
            <a:r>
              <a:rPr lang="en-CA" sz="2400" dirty="0" smtClean="0"/>
              <a:t>Rotated Schedule – After a schedule is built, it is often Rotated so the order in which periods are offered differs by date (some middle schools build a Rotated schedule on their board);</a:t>
            </a:r>
          </a:p>
          <a:p>
            <a:pPr lvl="1">
              <a:spcBef>
                <a:spcPts val="1200"/>
              </a:spcBef>
            </a:pPr>
            <a:r>
              <a:rPr lang="en-CA" sz="2000" i="1" dirty="0" smtClean="0"/>
              <a:t>In </a:t>
            </a:r>
            <a:r>
              <a:rPr lang="en-CA" sz="2000" i="1" dirty="0" err="1" smtClean="0"/>
              <a:t>BCeSIS</a:t>
            </a:r>
            <a:r>
              <a:rPr lang="en-CA" sz="2000" i="1" dirty="0" smtClean="0"/>
              <a:t> this is handled using Tumble Patterns assigned to dates in the Attendance Module.</a:t>
            </a:r>
          </a:p>
          <a:p>
            <a:pPr marL="0" indent="0">
              <a:spcBef>
                <a:spcPts val="1200"/>
              </a:spcBef>
              <a:buNone/>
            </a:pPr>
            <a:endParaRPr lang="en-CA" sz="2400" dirty="0" smtClean="0"/>
          </a:p>
        </p:txBody>
      </p:sp>
    </p:spTree>
    <p:extLst>
      <p:ext uri="{BB962C8B-B14F-4D97-AF65-F5344CB8AC3E}">
        <p14:creationId xmlns:p14="http://schemas.microsoft.com/office/powerpoint/2010/main" val="340541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5300" dirty="0" smtClean="0"/>
              <a:t>Terminology</a:t>
            </a:r>
            <a:r>
              <a:rPr lang="en-CA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CA" sz="2400" dirty="0" smtClean="0"/>
              <a:t>Patterns </a:t>
            </a:r>
            <a:r>
              <a:rPr lang="en-CA" sz="2400" dirty="0"/>
              <a:t>- </a:t>
            </a:r>
            <a:r>
              <a:rPr lang="en-US" sz="2400" dirty="0"/>
              <a:t>patterns represent all of the different ways course sections can </a:t>
            </a:r>
            <a:r>
              <a:rPr lang="en-US" sz="2400" dirty="0" smtClean="0"/>
              <a:t>meet;</a:t>
            </a:r>
            <a:endParaRPr lang="en-US" sz="2400" dirty="0"/>
          </a:p>
          <a:p>
            <a:pPr lvl="1">
              <a:spcBef>
                <a:spcPts val="1200"/>
              </a:spcBef>
            </a:pPr>
            <a:r>
              <a:rPr lang="en-CA" sz="2000" i="1" dirty="0"/>
              <a:t>In BCeSIS this is similar to Course </a:t>
            </a:r>
            <a:r>
              <a:rPr lang="en-CA" sz="2000" i="1" dirty="0" smtClean="0"/>
              <a:t>Lengths and Formats, e.g</a:t>
            </a:r>
            <a:r>
              <a:rPr lang="en-CA" sz="2000" i="1" dirty="0"/>
              <a:t>. sections may meet everyday or every-other-day</a:t>
            </a:r>
            <a:r>
              <a:rPr lang="en-CA" sz="2000" i="1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en-CA" sz="2400" dirty="0" smtClean="0"/>
              <a:t>Pattern Sets – grouping of patterns that can be applied to courses.</a:t>
            </a:r>
          </a:p>
          <a:p>
            <a:pPr lvl="1">
              <a:spcBef>
                <a:spcPts val="1200"/>
              </a:spcBef>
            </a:pPr>
            <a:r>
              <a:rPr lang="en-CA" sz="2000" i="1" dirty="0"/>
              <a:t>In BCeSIS this is similar to identifying ‘Unavailable Periods’, when a Version was created in MTB</a:t>
            </a:r>
          </a:p>
          <a:p>
            <a:pPr marL="457200" lvl="1" indent="0">
              <a:spcBef>
                <a:spcPts val="1200"/>
              </a:spcBef>
              <a:buNone/>
            </a:pPr>
            <a:endParaRPr lang="en-CA" sz="2000" dirty="0"/>
          </a:p>
          <a:p>
            <a:pPr>
              <a:spcBef>
                <a:spcPts val="1200"/>
              </a:spcBef>
            </a:pPr>
            <a:endParaRPr lang="en-CA" sz="2400" dirty="0" smtClean="0"/>
          </a:p>
        </p:txBody>
      </p:sp>
    </p:spTree>
    <p:extLst>
      <p:ext uri="{BB962C8B-B14F-4D97-AF65-F5344CB8AC3E}">
        <p14:creationId xmlns:p14="http://schemas.microsoft.com/office/powerpoint/2010/main" val="2028268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5300" dirty="0" smtClean="0"/>
              <a:t>Terminology</a:t>
            </a:r>
            <a:r>
              <a:rPr lang="en-CA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CA" sz="2000" dirty="0" smtClean="0"/>
              <a:t>Base Terms –</a:t>
            </a:r>
            <a:r>
              <a:rPr lang="en-US" sz="2000" dirty="0"/>
              <a:t> </a:t>
            </a:r>
            <a:r>
              <a:rPr lang="en-US" sz="2000" dirty="0" smtClean="0"/>
              <a:t>How many times can a course start in a school year.  Full Year courses = 1; Semester courses = 2; Quarter courses = 4.</a:t>
            </a:r>
          </a:p>
          <a:p>
            <a:pPr lvl="1">
              <a:spcBef>
                <a:spcPts val="1200"/>
              </a:spcBef>
            </a:pPr>
            <a:r>
              <a:rPr lang="en-CA" sz="1800" i="1" dirty="0"/>
              <a:t>In </a:t>
            </a:r>
            <a:r>
              <a:rPr lang="en-CA" sz="1800" i="1" dirty="0" err="1"/>
              <a:t>BCeSIS</a:t>
            </a:r>
            <a:r>
              <a:rPr lang="en-CA" sz="1800" i="1" dirty="0"/>
              <a:t> this is similar to Course Lengths and Formats.  </a:t>
            </a:r>
          </a:p>
          <a:p>
            <a:pPr marL="342900" lvl="1" indent="-342900">
              <a:spcBef>
                <a:spcPts val="1200"/>
              </a:spcBef>
              <a:buSzTx/>
              <a:buFont typeface="Arial" panose="020B0604020202020204" pitchFamily="34" charset="0"/>
              <a:buChar char="•"/>
            </a:pPr>
            <a:r>
              <a:rPr lang="en-CA" sz="2000" dirty="0"/>
              <a:t>Cover Terms –  </a:t>
            </a:r>
            <a:r>
              <a:rPr lang="en-US" sz="2000" dirty="0"/>
              <a:t>How many Base Terms, will sections of this course cover.  For example:</a:t>
            </a:r>
          </a:p>
          <a:p>
            <a:pPr marL="742950" lvl="2" indent="-342900">
              <a:spcBef>
                <a:spcPts val="1200"/>
              </a:spcBef>
            </a:pPr>
            <a:r>
              <a:rPr lang="en-US" sz="1800" i="1" dirty="0"/>
              <a:t>Full Year courses = 1; Semester courses = 1; Quarter courses = 1</a:t>
            </a:r>
          </a:p>
          <a:p>
            <a:pPr marL="342900" lvl="1" indent="-342900">
              <a:spcBef>
                <a:spcPts val="1200"/>
              </a:spcBef>
              <a:buSzTx/>
              <a:buFont typeface="Arial" panose="020B0604020202020204" pitchFamily="34" charset="0"/>
              <a:buChar char="•"/>
            </a:pPr>
            <a:r>
              <a:rPr lang="en-CA" sz="2000" dirty="0"/>
              <a:t>Base &amp; Cover terms can be thought of as a fraction (Cover over Base) </a:t>
            </a:r>
          </a:p>
          <a:p>
            <a:pPr marL="342900" lvl="1" indent="-342900">
              <a:spcBef>
                <a:spcPts val="1200"/>
              </a:spcBef>
              <a:buSzTx/>
              <a:buFont typeface="Arial" panose="020B0604020202020204" pitchFamily="34" charset="0"/>
              <a:buChar char="•"/>
            </a:pPr>
            <a:r>
              <a:rPr lang="en-CA" sz="2000" dirty="0"/>
              <a:t>They are how the Build engine </a:t>
            </a:r>
            <a:r>
              <a:rPr lang="en-CA" sz="2000" dirty="0" smtClean="0"/>
              <a:t>determines the </a:t>
            </a:r>
            <a:r>
              <a:rPr lang="en-CA" sz="2000" dirty="0"/>
              <a:t>Schedule Term:</a:t>
            </a:r>
          </a:p>
          <a:p>
            <a:pPr marL="742950" lvl="2" indent="-342900">
              <a:spcBef>
                <a:spcPts val="1200"/>
              </a:spcBef>
            </a:pPr>
            <a:r>
              <a:rPr lang="en-CA" sz="1800" i="1" dirty="0"/>
              <a:t>Cover =1/Base=1 therefore the Schedule Term is </a:t>
            </a:r>
            <a:r>
              <a:rPr lang="en-CA" sz="1800" b="1" i="1" dirty="0"/>
              <a:t>Full Year</a:t>
            </a:r>
            <a:r>
              <a:rPr lang="en-CA" sz="1800" i="1" dirty="0"/>
              <a:t>;</a:t>
            </a:r>
          </a:p>
          <a:p>
            <a:pPr marL="742950" lvl="2" indent="-342900">
              <a:spcBef>
                <a:spcPts val="1200"/>
              </a:spcBef>
            </a:pPr>
            <a:r>
              <a:rPr lang="en-CA" sz="1800" i="1" dirty="0"/>
              <a:t>Cover=1/Base=2 therefore the Schedule Term is </a:t>
            </a:r>
            <a:r>
              <a:rPr lang="en-CA" sz="1800" b="1" i="1" dirty="0"/>
              <a:t>Semester</a:t>
            </a:r>
            <a:r>
              <a:rPr lang="en-CA" sz="1800" i="1" dirty="0" smtClean="0"/>
              <a:t>;</a:t>
            </a:r>
          </a:p>
          <a:p>
            <a:pPr marL="742950" lvl="2" indent="-342900">
              <a:spcBef>
                <a:spcPts val="1200"/>
              </a:spcBef>
            </a:pPr>
            <a:r>
              <a:rPr lang="en-CA" sz="1800" i="1" dirty="0" smtClean="0"/>
              <a:t>Cover=1/Base=4 therefore the Schedule Term is </a:t>
            </a:r>
            <a:r>
              <a:rPr lang="en-CA" sz="1800" b="1" i="1" dirty="0" smtClean="0"/>
              <a:t>Quarters.</a:t>
            </a:r>
            <a:endParaRPr lang="en-CA" sz="1800" i="1" dirty="0"/>
          </a:p>
          <a:p>
            <a:pPr marL="742950" lvl="2" indent="-342900">
              <a:spcBef>
                <a:spcPts val="1200"/>
              </a:spcBef>
            </a:pPr>
            <a:endParaRPr lang="en-CA" sz="2000" dirty="0"/>
          </a:p>
          <a:p>
            <a:pPr marL="342900" lvl="1" indent="-342900">
              <a:spcBef>
                <a:spcPts val="1200"/>
              </a:spcBef>
              <a:buSzTx/>
              <a:buFont typeface="Arial" panose="020B0604020202020204" pitchFamily="34" charset="0"/>
              <a:buChar char="•"/>
            </a:pPr>
            <a:endParaRPr lang="en-CA" sz="2400" dirty="0" smtClean="0"/>
          </a:p>
        </p:txBody>
      </p:sp>
    </p:spTree>
    <p:extLst>
      <p:ext uri="{BB962C8B-B14F-4D97-AF65-F5344CB8AC3E}">
        <p14:creationId xmlns:p14="http://schemas.microsoft.com/office/powerpoint/2010/main" val="295335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yEducationBC Template MASTER_2014-02">
  <a:themeElements>
    <a:clrScheme name="ConnectEdBC_1">
      <a:dk1>
        <a:sysClr val="windowText" lastClr="000000"/>
      </a:dk1>
      <a:lt1>
        <a:sysClr val="window" lastClr="FFFFFF"/>
      </a:lt1>
      <a:dk2>
        <a:srgbClr val="72380D"/>
      </a:dk2>
      <a:lt2>
        <a:srgbClr val="FBF4E5"/>
      </a:lt2>
      <a:accent1>
        <a:srgbClr val="234075"/>
      </a:accent1>
      <a:accent2>
        <a:srgbClr val="E3A82B"/>
      </a:accent2>
      <a:accent3>
        <a:srgbClr val="587BBA"/>
      </a:accent3>
      <a:accent4>
        <a:srgbClr val="B06127"/>
      </a:accent4>
      <a:accent5>
        <a:srgbClr val="7C94BE"/>
      </a:accent5>
      <a:accent6>
        <a:srgbClr val="3A9853"/>
      </a:accent6>
      <a:hlink>
        <a:srgbClr val="2A3A58"/>
      </a:hlink>
      <a:folHlink>
        <a:srgbClr val="0B224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MyEducationBC Template MASTER_2014-02</Template>
  <TotalTime>1348</TotalTime>
  <Words>829</Words>
  <Application>Microsoft Office PowerPoint</Application>
  <PresentationFormat>On-screen Show (4:3)</PresentationFormat>
  <Paragraphs>71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MyEducationBC Template MASTER_2014-02</vt:lpstr>
      <vt:lpstr>Scheduling</vt:lpstr>
      <vt:lpstr>Objective </vt:lpstr>
      <vt:lpstr>Training Strategy for Scheduling</vt:lpstr>
      <vt:lpstr>Build view </vt:lpstr>
      <vt:lpstr>PowerPoint Presentation</vt:lpstr>
      <vt:lpstr>Scenario </vt:lpstr>
      <vt:lpstr>Terminology </vt:lpstr>
      <vt:lpstr>Terminology </vt:lpstr>
      <vt:lpstr>Terminology </vt:lpstr>
      <vt:lpstr>Concepts </vt:lpstr>
      <vt:lpstr>Concepts </vt:lpstr>
      <vt:lpstr>Concepts </vt:lpstr>
      <vt:lpstr>Questions and Answers</vt:lpstr>
    </vt:vector>
  </TitlesOfParts>
  <Company>Fujitsu America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Scheduling</dc:title>
  <dc:creator>Windows User</dc:creator>
  <cp:lastModifiedBy>Daniel Bond</cp:lastModifiedBy>
  <cp:revision>100</cp:revision>
  <cp:lastPrinted>2015-11-03T19:41:34Z</cp:lastPrinted>
  <dcterms:created xsi:type="dcterms:W3CDTF">2014-11-03T15:47:44Z</dcterms:created>
  <dcterms:modified xsi:type="dcterms:W3CDTF">2015-11-04T16:46:26Z</dcterms:modified>
</cp:coreProperties>
</file>