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1" r:id="rId4"/>
    <p:sldId id="257" r:id="rId5"/>
    <p:sldId id="262" r:id="rId6"/>
    <p:sldId id="259" r:id="rId7"/>
    <p:sldId id="263" r:id="rId8"/>
    <p:sldId id="265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228" autoAdjust="0"/>
  </p:normalViewPr>
  <p:slideViewPr>
    <p:cSldViewPr>
      <p:cViewPr>
        <p:scale>
          <a:sx n="66" d="100"/>
          <a:sy n="66" d="100"/>
        </p:scale>
        <p:origin x="-1278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10" d="100"/>
          <a:sy n="110" d="100"/>
        </p:scale>
        <p:origin x="-54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DEB8C-6E73-4B5D-8D0E-BB805E25FAFF}" type="datetimeFigureOut">
              <a:rPr lang="en-CA" smtClean="0"/>
              <a:pPr/>
              <a:t>13/01/2015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056C7-94C5-499F-800D-F9DD56FCAF5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6731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056C7-94C5-499F-800D-F9DD56FCAF52}" type="slidenum">
              <a:rPr lang="en-CA" smtClean="0"/>
              <a:pPr/>
              <a:t>1</a:t>
            </a:fld>
            <a:endParaRPr lang="en-C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056C7-94C5-499F-800D-F9DD56FCAF52}" type="slidenum">
              <a:rPr lang="en-CA" smtClean="0"/>
              <a:pPr/>
              <a:t>2</a:t>
            </a:fld>
            <a:endParaRPr lang="en-C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056C7-94C5-499F-800D-F9DD56FCAF52}" type="slidenum">
              <a:rPr lang="en-CA" smtClean="0"/>
              <a:pPr/>
              <a:t>3</a:t>
            </a:fld>
            <a:endParaRPr lang="en-C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640960" cy="1393304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1">
                    <a:lumMod val="75000"/>
                  </a:schemeClr>
                </a:solidFill>
                <a:latin typeface="Albertus Extra 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526160"/>
            <a:ext cx="7267128" cy="622920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/>
                </a:solidFill>
                <a:latin typeface="Albertus Extra Bol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36512" y="0"/>
            <a:ext cx="9180512" cy="1664804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4316" y="1664804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13822"/>
            <a:ext cx="1008112" cy="483529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2" y="524014"/>
            <a:ext cx="3792013" cy="114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67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80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47853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853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743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60848"/>
            <a:ext cx="4040188" cy="40653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60848"/>
            <a:ext cx="4041775" cy="40653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8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646040"/>
            <a:ext cx="8229600" cy="1143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5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800"/>
            <a:ext cx="3008313" cy="6700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457200" y="130622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1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73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DB899-A4C4-4C39-9B0F-DF3F8E203246}" type="datetimeFigureOut">
              <a:rPr lang="en-US" smtClean="0"/>
              <a:pPr/>
              <a:t>1/13/2015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83000"/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496" y="1772816"/>
            <a:ext cx="9108504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/>
              <a:t>Prepare to Build</a:t>
            </a:r>
            <a:br>
              <a:rPr lang="en-CA" dirty="0" smtClean="0"/>
            </a:br>
            <a:r>
              <a:rPr lang="en-CA" dirty="0" smtClean="0"/>
              <a:t> </a:t>
            </a:r>
            <a:r>
              <a:rPr lang="en-CA" sz="3600" dirty="0" smtClean="0"/>
              <a:t>Module 2: Course Catalogues, Student and Staff Setup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697" y="3645024"/>
            <a:ext cx="9144000" cy="622920"/>
          </a:xfrm>
        </p:spPr>
        <p:txBody>
          <a:bodyPr>
            <a:normAutofit/>
          </a:bodyPr>
          <a:lstStyle/>
          <a:p>
            <a:pPr algn="ctr"/>
            <a:r>
              <a:rPr lang="en-CA" sz="2800" dirty="0" smtClean="0">
                <a:solidFill>
                  <a:schemeClr val="accent2"/>
                </a:solidFill>
              </a:rPr>
              <a:t>Learning Event</a:t>
            </a:r>
            <a:endParaRPr lang="en-US" sz="2800" dirty="0" smtClean="0">
              <a:solidFill>
                <a:schemeClr val="accent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9672" y="4653136"/>
            <a:ext cx="583264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400" b="1" dirty="0"/>
              <a:t>Conference Call Info:  1-866-365-4409</a:t>
            </a:r>
          </a:p>
          <a:p>
            <a:pPr algn="ctr"/>
            <a:r>
              <a:rPr lang="en-CA" sz="2400" b="1" dirty="0"/>
              <a:t>Access Code:  984-2401#</a:t>
            </a:r>
          </a:p>
          <a:p>
            <a:pPr algn="ctr"/>
            <a:r>
              <a:rPr lang="en-CA" sz="2400" b="1" dirty="0"/>
              <a:t>*6 to mute your phone, *7 to unmute</a:t>
            </a:r>
          </a:p>
          <a:p>
            <a:pPr algn="ctr"/>
            <a:endParaRPr lang="en-CA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74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778" y="1916832"/>
            <a:ext cx="9108504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/>
              <a:t>Updates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2780928"/>
            <a:ext cx="720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CA" sz="2400" dirty="0" smtClean="0"/>
              <a:t>ISW new scheduling page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CA" sz="2400" dirty="0" smtClean="0"/>
              <a:t>Training Videos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CA" sz="2400" dirty="0" smtClean="0"/>
              <a:t>Enterprise course </a:t>
            </a:r>
            <a:r>
              <a:rPr lang="en-CA" sz="2400" dirty="0" smtClean="0"/>
              <a:t>catalogue</a:t>
            </a:r>
            <a:endParaRPr lang="en-CA" sz="2400" dirty="0" smtClean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CA" sz="2400" dirty="0" smtClean="0"/>
              <a:t>Cannot assign a student to a Next School outside of your district.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1090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778" y="1916832"/>
            <a:ext cx="9108504" cy="648072"/>
          </a:xfrm>
        </p:spPr>
        <p:txBody>
          <a:bodyPr>
            <a:noAutofit/>
          </a:bodyPr>
          <a:lstStyle/>
          <a:p>
            <a:pPr algn="ctr"/>
            <a:r>
              <a:rPr lang="en-CA" sz="4800" dirty="0" smtClean="0"/>
              <a:t>Agenda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2780928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CA" sz="3600" dirty="0"/>
              <a:t>Creating District Course </a:t>
            </a:r>
            <a:r>
              <a:rPr lang="en-CA" sz="3600" dirty="0" smtClean="0"/>
              <a:t>Catalogues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CA" sz="3600" dirty="0"/>
              <a:t>Course </a:t>
            </a:r>
            <a:r>
              <a:rPr lang="en-CA" sz="3600" dirty="0" smtClean="0"/>
              <a:t>Packages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CA" sz="3600" dirty="0"/>
              <a:t>Schedule </a:t>
            </a:r>
            <a:r>
              <a:rPr lang="en-CA" sz="3600" dirty="0" smtClean="0"/>
              <a:t>Preferences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CA" sz="3600" dirty="0" smtClean="0"/>
              <a:t>School View Tasks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CA" sz="2400" dirty="0" smtClean="0"/>
          </a:p>
        </p:txBody>
      </p:sp>
    </p:spTree>
    <p:extLst>
      <p:ext uri="{BB962C8B-B14F-4D97-AF65-F5344CB8AC3E}">
        <p14:creationId xmlns:p14="http://schemas.microsoft.com/office/powerpoint/2010/main" val="142587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Creating District Course Catalogues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sz="2800" dirty="0" smtClean="0"/>
              <a:t>During this first year Districts should rebuild the course catalogues, rather than copying existing forward.</a:t>
            </a:r>
          </a:p>
          <a:p>
            <a:pPr marL="0" indent="0">
              <a:buNone/>
            </a:pPr>
            <a:endParaRPr lang="en-CA" sz="2800" dirty="0" smtClean="0"/>
          </a:p>
          <a:p>
            <a:r>
              <a:rPr lang="en-CA" sz="2800" dirty="0" smtClean="0"/>
              <a:t>Consideration can be given to which courses to re-create. </a:t>
            </a:r>
          </a:p>
          <a:p>
            <a:pPr marL="0" indent="0">
              <a:buNone/>
            </a:pPr>
            <a:endParaRPr lang="en-CA" sz="2800" dirty="0" smtClean="0"/>
          </a:p>
          <a:p>
            <a:r>
              <a:rPr lang="en-CA" sz="2800" dirty="0" err="1" smtClean="0"/>
              <a:t>MyEd</a:t>
            </a:r>
            <a:r>
              <a:rPr lang="en-CA" sz="2800" dirty="0" smtClean="0"/>
              <a:t> schedules differently than </a:t>
            </a:r>
            <a:r>
              <a:rPr lang="en-CA" sz="2800" dirty="0" err="1" smtClean="0"/>
              <a:t>BCeSIS</a:t>
            </a:r>
            <a:endParaRPr lang="en-CA" sz="2800" dirty="0" smtClean="0"/>
          </a:p>
          <a:p>
            <a:pPr lvl="1"/>
            <a:r>
              <a:rPr lang="en-CA" dirty="0" smtClean="0"/>
              <a:t>Within the Build view, even if a course is defined as Full Year, sections can either be manually scheduled into Semesters OR have the Build engine do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85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Creating District Course Catalogues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400" dirty="0" smtClean="0"/>
              <a:t>This means, for example, courses like MEN--11FY and MEN--11SEM may no longer be required.</a:t>
            </a:r>
          </a:p>
          <a:p>
            <a:r>
              <a:rPr lang="en-CA" sz="2400" dirty="0" smtClean="0"/>
              <a:t>All Students can be given a request for MEN--11. </a:t>
            </a:r>
          </a:p>
          <a:p>
            <a:r>
              <a:rPr lang="en-CA" sz="2400" dirty="0" smtClean="0"/>
              <a:t>Schedulers could then, prior to running the automated Build function, manually schedule a section(s) into a S1 (or S2) term and Period(Day)  </a:t>
            </a:r>
            <a:r>
              <a:rPr lang="en-CA" sz="2400" b="1" dirty="0" smtClean="0"/>
              <a:t>OR</a:t>
            </a:r>
          </a:p>
          <a:p>
            <a:r>
              <a:rPr lang="en-CA" sz="2400" dirty="0" smtClean="0"/>
              <a:t>Create a special Pattern Set, that contains patterns for S1 (or S2).  When the Build function is run, the application will choose how many sections are </a:t>
            </a:r>
            <a:r>
              <a:rPr lang="en-CA" sz="2400" dirty="0" err="1" smtClean="0"/>
              <a:t>Semestered</a:t>
            </a:r>
            <a:r>
              <a:rPr lang="en-CA" sz="2400" dirty="0" smtClean="0"/>
              <a:t> vs FY, along with a Period(Day)</a:t>
            </a:r>
          </a:p>
          <a:p>
            <a:r>
              <a:rPr lang="en-CA" sz="2400" dirty="0"/>
              <a:t>The Load engine will place students into either FY or Sem. sections, depending on what best fits for the student.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852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400" dirty="0" smtClean="0"/>
              <a:t>Course Packages</a:t>
            </a:r>
            <a:endParaRPr lang="en-US" sz="44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124744"/>
            <a:ext cx="8229600" cy="446449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SzPct val="83000"/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3600" dirty="0" smtClean="0"/>
              <a:t>A way of Mass assigning requests to a student or group of students</a:t>
            </a:r>
          </a:p>
          <a:p>
            <a:r>
              <a:rPr lang="en-CA" sz="3600" dirty="0" smtClean="0"/>
              <a:t>Could be used for Grade 8 core; Math, </a:t>
            </a:r>
            <a:r>
              <a:rPr lang="en-CA" sz="3600" dirty="0" err="1" smtClean="0"/>
              <a:t>Eng</a:t>
            </a:r>
            <a:r>
              <a:rPr lang="en-CA" sz="3600" dirty="0" smtClean="0"/>
              <a:t>, </a:t>
            </a:r>
            <a:r>
              <a:rPr lang="en-CA" sz="3600" dirty="0" err="1" smtClean="0"/>
              <a:t>Sci</a:t>
            </a:r>
            <a:r>
              <a:rPr lang="en-CA" sz="3600" dirty="0" smtClean="0"/>
              <a:t>, SS, PE</a:t>
            </a:r>
          </a:p>
          <a:p>
            <a:r>
              <a:rPr lang="en-CA" sz="3600" dirty="0" smtClean="0"/>
              <a:t>Elective rotations – Applied Skills/Fine Arts</a:t>
            </a:r>
          </a:p>
          <a:p>
            <a:r>
              <a:rPr lang="en-CA" sz="3600" dirty="0" smtClean="0"/>
              <a:t>Sports Academies, etc.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4611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400" dirty="0" smtClean="0"/>
              <a:t>Schedule Preferences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464496"/>
          </a:xfrm>
        </p:spPr>
        <p:txBody>
          <a:bodyPr>
            <a:normAutofit/>
          </a:bodyPr>
          <a:lstStyle/>
          <a:p>
            <a:r>
              <a:rPr lang="en-CA" sz="3600" dirty="0" smtClean="0"/>
              <a:t>Flavours – copies of courses</a:t>
            </a:r>
          </a:p>
          <a:p>
            <a:r>
              <a:rPr lang="en-CA" sz="3600" dirty="0" smtClean="0"/>
              <a:t>District Course number mask - required</a:t>
            </a:r>
          </a:p>
          <a:p>
            <a:r>
              <a:rPr lang="en-CA" sz="3600" dirty="0" smtClean="0"/>
              <a:t>Description</a:t>
            </a:r>
          </a:p>
          <a:p>
            <a:r>
              <a:rPr lang="en-CA" sz="3600" dirty="0" smtClean="0"/>
              <a:t>Number (is the course code value)</a:t>
            </a:r>
          </a:p>
          <a:p>
            <a:r>
              <a:rPr lang="en-CA" sz="3600" dirty="0" smtClean="0"/>
              <a:t>Short Description</a:t>
            </a:r>
          </a:p>
          <a:p>
            <a:r>
              <a:rPr lang="en-CA" sz="3600" dirty="0" smtClean="0"/>
              <a:t>Hiding courses from schools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2401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400" dirty="0" smtClean="0"/>
              <a:t>School View </a:t>
            </a:r>
            <a:r>
              <a:rPr lang="en-CA" sz="4400" dirty="0"/>
              <a:t>T</a:t>
            </a:r>
            <a:r>
              <a:rPr lang="en-CA" sz="4400" dirty="0" smtClean="0"/>
              <a:t>asks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92500"/>
          </a:bodyPr>
          <a:lstStyle/>
          <a:p>
            <a:r>
              <a:rPr lang="en-CA" sz="3600" dirty="0" smtClean="0"/>
              <a:t>Setting the Build year context</a:t>
            </a:r>
          </a:p>
          <a:p>
            <a:r>
              <a:rPr lang="en-CA" sz="3600" dirty="0" smtClean="0"/>
              <a:t>School course catalogue</a:t>
            </a:r>
          </a:p>
          <a:p>
            <a:pPr lvl="1"/>
            <a:r>
              <a:rPr lang="en-CA" dirty="0" smtClean="0"/>
              <a:t>Course Flavours – copies of courses </a:t>
            </a:r>
          </a:p>
          <a:p>
            <a:pPr lvl="1"/>
            <a:r>
              <a:rPr lang="en-CA" dirty="0" smtClean="0"/>
              <a:t>Setting up course packages</a:t>
            </a:r>
          </a:p>
          <a:p>
            <a:r>
              <a:rPr lang="en-CA" dirty="0" smtClean="0"/>
              <a:t>Define students’ next school</a:t>
            </a:r>
          </a:p>
          <a:p>
            <a:pPr lvl="1"/>
            <a:r>
              <a:rPr lang="en-CA" dirty="0" smtClean="0"/>
              <a:t>Grade 12 students next school is left blank</a:t>
            </a:r>
          </a:p>
          <a:p>
            <a:pPr lvl="1"/>
            <a:r>
              <a:rPr lang="en-CA" dirty="0" smtClean="0"/>
              <a:t>There is no Admission date</a:t>
            </a:r>
          </a:p>
          <a:p>
            <a:r>
              <a:rPr lang="en-CA" dirty="0" smtClean="0"/>
              <a:t>Rollover Secondary school assignments for staff</a:t>
            </a:r>
          </a:p>
          <a:p>
            <a:pPr lvl="1"/>
            <a:r>
              <a:rPr lang="en-CA" dirty="0" smtClean="0"/>
              <a:t>Nothing has to be done with Primary staff</a:t>
            </a:r>
          </a:p>
          <a:p>
            <a:r>
              <a:rPr lang="en-CA" dirty="0" smtClean="0"/>
              <a:t>Create new Secondary school assignments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27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 and Answers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881188"/>
            <a:ext cx="309562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54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yEducationBC Template MASTER_2014-02">
  <a:themeElements>
    <a:clrScheme name="ConnectEdBC_1">
      <a:dk1>
        <a:sysClr val="windowText" lastClr="000000"/>
      </a:dk1>
      <a:lt1>
        <a:sysClr val="window" lastClr="FFFFFF"/>
      </a:lt1>
      <a:dk2>
        <a:srgbClr val="72380D"/>
      </a:dk2>
      <a:lt2>
        <a:srgbClr val="FBF4E5"/>
      </a:lt2>
      <a:accent1>
        <a:srgbClr val="234075"/>
      </a:accent1>
      <a:accent2>
        <a:srgbClr val="E3A82B"/>
      </a:accent2>
      <a:accent3>
        <a:srgbClr val="587BBA"/>
      </a:accent3>
      <a:accent4>
        <a:srgbClr val="B06127"/>
      </a:accent4>
      <a:accent5>
        <a:srgbClr val="7C94BE"/>
      </a:accent5>
      <a:accent6>
        <a:srgbClr val="3A9853"/>
      </a:accent6>
      <a:hlink>
        <a:srgbClr val="2A3A58"/>
      </a:hlink>
      <a:folHlink>
        <a:srgbClr val="0B224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MyEducationBC Template MASTER_2014-02</Template>
  <TotalTime>3138</TotalTime>
  <Words>391</Words>
  <Application>Microsoft Office PowerPoint</Application>
  <PresentationFormat>On-screen Show (4:3)</PresentationFormat>
  <Paragraphs>55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MyEducationBC Template MASTER_2014-02</vt:lpstr>
      <vt:lpstr>Prepare to Build  Module 2: Course Catalogues, Student and Staff Setup</vt:lpstr>
      <vt:lpstr>Updates</vt:lpstr>
      <vt:lpstr>Agenda</vt:lpstr>
      <vt:lpstr>Creating District Course Catalogues</vt:lpstr>
      <vt:lpstr>Creating District Course Catalogues</vt:lpstr>
      <vt:lpstr>Course Packages</vt:lpstr>
      <vt:lpstr>Schedule Preferences</vt:lpstr>
      <vt:lpstr>School View Tasks</vt:lpstr>
      <vt:lpstr>Questions and Answers</vt:lpstr>
    </vt:vector>
  </TitlesOfParts>
  <Company>Fujitsu America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Scheduling Overview and Recommendations</dc:title>
  <dc:creator>David Levine</dc:creator>
  <cp:lastModifiedBy>David Levine</cp:lastModifiedBy>
  <cp:revision>29</cp:revision>
  <dcterms:created xsi:type="dcterms:W3CDTF">2015-01-07T21:42:52Z</dcterms:created>
  <dcterms:modified xsi:type="dcterms:W3CDTF">2015-01-13T21:12:23Z</dcterms:modified>
</cp:coreProperties>
</file>